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9" r:id="rId2"/>
    <p:sldId id="273" r:id="rId3"/>
    <p:sldId id="261" r:id="rId4"/>
    <p:sldId id="304" r:id="rId5"/>
    <p:sldId id="269" r:id="rId6"/>
    <p:sldId id="295" r:id="rId7"/>
    <p:sldId id="300" r:id="rId8"/>
    <p:sldId id="296" r:id="rId9"/>
    <p:sldId id="301" r:id="rId10"/>
    <p:sldId id="297" r:id="rId11"/>
    <p:sldId id="270" r:id="rId12"/>
    <p:sldId id="302" r:id="rId13"/>
    <p:sldId id="257" r:id="rId14"/>
    <p:sldId id="306" r:id="rId15"/>
    <p:sldId id="305" r:id="rId16"/>
    <p:sldId id="294" r:id="rId17"/>
    <p:sldId id="259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5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10AF-6D52-9A47-BE96-EE56B20DB61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75E2-FD63-1C41-A627-24D1C498E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583680" y="6377941"/>
            <a:ext cx="2103120" cy="34925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275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IIW-0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6090" t="13647" r="14116" b="20881"/>
          <a:stretch/>
        </p:blipFill>
        <p:spPr>
          <a:xfrm>
            <a:off x="1" y="580690"/>
            <a:ext cx="9144000" cy="5804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32" y="660009"/>
            <a:ext cx="86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gency FB" panose="020B0503020202020204" pitchFamily="34" charset="0"/>
              </a:rPr>
              <a:t>MAKE IN INDIA WEEK 2016</a:t>
            </a:r>
          </a:p>
        </p:txBody>
      </p:sp>
    </p:spTree>
    <p:extLst>
      <p:ext uri="{BB962C8B-B14F-4D97-AF65-F5344CB8AC3E}">
        <p14:creationId xmlns:p14="http://schemas.microsoft.com/office/powerpoint/2010/main" val="28896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4461" y="1108753"/>
            <a:ext cx="8600049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 smtClean="0">
                <a:latin typeface="Arial"/>
                <a:cs typeface="Arial"/>
              </a:rPr>
              <a:t>KEY </a:t>
            </a:r>
            <a:r>
              <a:rPr lang="en-US" sz="2000" kern="0" spc="70" dirty="0">
                <a:latin typeface="Arial"/>
                <a:cs typeface="Arial"/>
              </a:rPr>
              <a:t>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 smtClean="0">
                <a:latin typeface="Arial"/>
                <a:cs typeface="Arial"/>
              </a:rPr>
              <a:t>Government </a:t>
            </a:r>
            <a:r>
              <a:rPr lang="en-US" sz="2000" kern="0" spc="70" dirty="0">
                <a:latin typeface="Arial"/>
                <a:cs typeface="Arial"/>
              </a:rPr>
              <a:t>of </a:t>
            </a:r>
            <a:r>
              <a:rPr lang="en-US" sz="2000" b="1" kern="0" spc="70" dirty="0">
                <a:latin typeface="Arial"/>
                <a:cs typeface="Arial"/>
              </a:rPr>
              <a:t>Jharkhand and Vedanta Ltd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 smtClean="0">
                <a:latin typeface="Arial"/>
                <a:cs typeface="Arial"/>
              </a:rPr>
              <a:t>Government </a:t>
            </a:r>
            <a:r>
              <a:rPr lang="en-US" sz="2000" kern="0" spc="70" dirty="0">
                <a:latin typeface="Arial"/>
                <a:cs typeface="Arial"/>
              </a:rPr>
              <a:t>of </a:t>
            </a:r>
            <a:r>
              <a:rPr lang="en-US" sz="2000" b="1" kern="0" spc="70" dirty="0">
                <a:latin typeface="Arial"/>
                <a:cs typeface="Arial"/>
              </a:rPr>
              <a:t>Jharkhand and Adani group </a:t>
            </a:r>
            <a:r>
              <a:rPr lang="en-US" sz="2000" kern="0" spc="70" dirty="0">
                <a:latin typeface="Arial"/>
                <a:cs typeface="Arial"/>
              </a:rPr>
              <a:t>to set up a thermal power plant with a total capacity of 1,600 MW to be supplied to Bangladesh Grid 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>
                <a:latin typeface="Arial"/>
                <a:cs typeface="Arial"/>
              </a:rPr>
              <a:t>Agreement between Government of Jharkhand and Adani Group to set up a Coal based </a:t>
            </a:r>
            <a:r>
              <a:rPr lang="en-US" sz="2000" b="1" kern="0" spc="70" dirty="0">
                <a:latin typeface="Arial"/>
                <a:cs typeface="Arial"/>
              </a:rPr>
              <a:t>Methane fertilizer plant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smtClean="0">
                <a:latin typeface="Arial"/>
                <a:cs typeface="Arial"/>
              </a:rPr>
              <a:t>Uber </a:t>
            </a:r>
            <a:r>
              <a:rPr lang="en-US" sz="2000" b="1" kern="0" spc="70" dirty="0">
                <a:latin typeface="Arial"/>
                <a:cs typeface="Arial"/>
              </a:rPr>
              <a:t>and Skill Development </a:t>
            </a:r>
            <a:r>
              <a:rPr lang="en-US" sz="2000" kern="0" spc="70" dirty="0">
                <a:latin typeface="Arial"/>
                <a:cs typeface="Arial"/>
              </a:rPr>
              <a:t>and Entrepreneurship Department (SDED) of the Maharashtra government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/>
                <a:cs typeface="Arial"/>
              </a:rPr>
              <a:t>Solar Industries and Government of Maharashtra </a:t>
            </a:r>
            <a:r>
              <a:rPr lang="en-US" sz="2000" kern="0" spc="70" dirty="0">
                <a:latin typeface="Arial"/>
                <a:cs typeface="Arial"/>
              </a:rPr>
              <a:t>to set up a Nagpur plant for manufacturing of ammunition for armed forces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5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50338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>
                <a:latin typeface="Arial"/>
                <a:cs typeface="Arial"/>
              </a:rPr>
              <a:t>POLICY / INVESTMENT PLANS ANNOUCEMENTS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7842842"/>
              </p:ext>
            </p:extLst>
          </p:nvPr>
        </p:nvGraphicFramePr>
        <p:xfrm>
          <a:off x="279400" y="1576954"/>
          <a:ext cx="8512908" cy="3955098"/>
        </p:xfrm>
        <a:graphic>
          <a:graphicData uri="http://schemas.openxmlformats.org/drawingml/2006/table">
            <a:tbl>
              <a:tblPr firstRow="1" firstCol="1" bandRow="1"/>
              <a:tblGrid>
                <a:gridCol w="851290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Development Fund (EDF) worth ~USD 350 million (INR 2,200 crore) launched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Goods Policy 2016 introduced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Opportunities in Infrastructure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Industries in India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Opportunities in Food Processing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Doing business measures for Food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Processing and MSME sectors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E-toll initiative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highways in India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4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719946"/>
              </p:ext>
            </p:extLst>
          </p:nvPr>
        </p:nvGraphicFramePr>
        <p:xfrm>
          <a:off x="228600" y="1462234"/>
          <a:ext cx="8512908" cy="3642572"/>
        </p:xfrm>
        <a:graphic>
          <a:graphicData uri="http://schemas.openxmlformats.org/drawingml/2006/table">
            <a:tbl>
              <a:tblPr firstRow="1" firstCol="1" bandRow="1"/>
              <a:tblGrid>
                <a:gridCol w="1797148"/>
                <a:gridCol w="671576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SPECIFIC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 Retail Policy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Window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 Maritime Industrial Policy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Policy with FAB manufacturing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Package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SC/ST Entrepreneurs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Odisha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Odisha Industrial Development Plan 2025, and E-business Platform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Jharkhand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Jharkhand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Industrial Promotion Policy 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Karnataka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schemes of Industrial Policy and Startup Policy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865542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>
                <a:latin typeface="Arial"/>
                <a:cs typeface="Arial"/>
              </a:rPr>
              <a:t>POLICY / INVESTMENT PLANS ANNOUCEMENTS </a:t>
            </a:r>
          </a:p>
        </p:txBody>
      </p:sp>
    </p:spTree>
    <p:extLst>
      <p:ext uri="{BB962C8B-B14F-4D97-AF65-F5344CB8AC3E}">
        <p14:creationId xmlns:p14="http://schemas.microsoft.com/office/powerpoint/2010/main" val="2327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777" y="846506"/>
            <a:ext cx="81756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kern="0" spc="70" dirty="0" smtClean="0">
                <a:latin typeface="Arial"/>
                <a:cs typeface="Arial"/>
              </a:rPr>
              <a:t>PROMOTION OF YOUTH, STARTUPS, DESIGN &amp; INNOVATION</a:t>
            </a:r>
            <a:endParaRPr lang="en-US" sz="2000" b="1" kern="0" spc="7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84354"/>
              </p:ext>
            </p:extLst>
          </p:nvPr>
        </p:nvGraphicFramePr>
        <p:xfrm>
          <a:off x="412747" y="1660107"/>
          <a:ext cx="8153695" cy="458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18"/>
                <a:gridCol w="5978377"/>
              </a:tblGrid>
              <a:tr h="49303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PRIZE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endParaRPr lang="en-US" sz="18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Spot prize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 crore by Qualcomm for Startups in India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1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Hackathon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platform for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innovators, programmers and engineers. Awarded  teams from top engineering institutions in  India</a:t>
                      </a:r>
                      <a:endParaRPr lang="en-US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India for the World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Showcased stories of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oung entrepreneurs who have designed,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innovated and built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Empowering through Design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India as a center for global design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Champions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Societal Manufacturing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futuristic initiatives for manufacturing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India Awards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 to top 3 Manufacturers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82478" y="1767643"/>
          <a:ext cx="8344272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5156051"/>
                <a:gridCol w="3188221"/>
              </a:tblGrid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halls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exhibited sectors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exhibitors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state and UT pavilions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country pavilions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3122" y="987752"/>
            <a:ext cx="8051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 smtClean="0">
                <a:latin typeface="Arial"/>
                <a:cs typeface="Arial"/>
              </a:rPr>
              <a:t>Make in India Centre</a:t>
            </a:r>
            <a:endParaRPr lang="en-US" sz="2800" b="1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2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82478" y="1513643"/>
          <a:ext cx="8344272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5385276"/>
                <a:gridCol w="2958996"/>
              </a:tblGrid>
              <a:tr h="46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gross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2,30,000 sq.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Exhibition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Façade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3,50,000</a:t>
                      </a:r>
                      <a:r>
                        <a:rPr lang="en-GB" sz="3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sq. </a:t>
                      </a:r>
                      <a:r>
                        <a:rPr lang="en-GB" sz="3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Areas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Road infrastructure with paver</a:t>
                      </a:r>
                      <a:r>
                        <a:rPr lang="en-GB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Skilled Manpower Involved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5,500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3122" y="987752"/>
            <a:ext cx="8051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 smtClean="0">
                <a:latin typeface="Arial"/>
                <a:cs typeface="Arial"/>
              </a:rPr>
              <a:t>Make in India Centre</a:t>
            </a:r>
            <a:endParaRPr lang="en-US" sz="2800" b="1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268" y="1607741"/>
            <a:ext cx="7973889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SME Focused program to attract German SMEs to India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Mittelstand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(German) companies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enrolled for the programme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MIIM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companies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steps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investments in India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workshops conducted successfully in presence of more than 45 companies</a:t>
            </a:r>
          </a:p>
          <a:p>
            <a:pPr marL="285750" marR="0" lvl="0" indent="-285750" algn="just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than 50 meetings conducted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Mittelstand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784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MAKE IN INDIA MITTELSTAND (MIIM)</a:t>
            </a:r>
            <a:endParaRPr lang="en-GB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3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777" y="846506"/>
            <a:ext cx="6035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Make in India Week - Way Forward</a:t>
            </a:r>
            <a:endParaRPr lang="en-US" sz="2650" b="1" kern="0" spc="7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50" y="1420813"/>
            <a:ext cx="8243888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Striving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provide investment enabling environment to Foreign and Domestic investors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Promoting quality jobs through development of innovation and design ecosystem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Forging partnerships for manufacturing sector development for enabling “Champions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environment for Startups  and SMEs to scale up their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cooperation with States for promoting manufacturing  across all States in India and remotest part of the country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Promoting Industry and Academia linkages for joint research and product development to drive frugal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861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  <p:sp>
        <p:nvSpPr>
          <p:cNvPr id="44" name="Shape 44"/>
          <p:cNvSpPr/>
          <p:nvPr/>
        </p:nvSpPr>
        <p:spPr>
          <a:xfrm>
            <a:off x="1" y="1428751"/>
            <a:ext cx="9143996" cy="43766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</p:spTree>
    <p:extLst>
      <p:ext uri="{BB962C8B-B14F-4D97-AF65-F5344CB8AC3E}">
        <p14:creationId xmlns:p14="http://schemas.microsoft.com/office/powerpoint/2010/main" val="1068187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909638"/>
            <a:ext cx="8229600" cy="1143000"/>
          </a:xfrm>
        </p:spPr>
        <p:txBody>
          <a:bodyPr/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biggest showcase of </a:t>
            </a:r>
            <a:b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India’s manufacturing prowess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108201"/>
            <a:ext cx="8229600" cy="361696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avenues for showcasing, connecting and collaborating for manufacturing in India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Promoted Investment enabling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healthy competitive spirit amongst States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Encouraged Design, Innovation, Youth and Startups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platform where global CEOs, think tanks, policy makers, Diplomats and Political leaders converged </a:t>
            </a:r>
          </a:p>
        </p:txBody>
      </p:sp>
    </p:spTree>
    <p:extLst>
      <p:ext uri="{BB962C8B-B14F-4D97-AF65-F5344CB8AC3E}">
        <p14:creationId xmlns:p14="http://schemas.microsoft.com/office/powerpoint/2010/main" val="3599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15009" y="3247139"/>
            <a:ext cx="2585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8,90,000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862" y="1108753"/>
            <a:ext cx="8514471" cy="500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50" b="1" kern="0" spc="70" dirty="0">
                <a:latin typeface="Arial"/>
                <a:cs typeface="Arial"/>
              </a:rPr>
              <a:t>Make in India </a:t>
            </a:r>
            <a:r>
              <a:rPr lang="en-US" sz="2650" b="1" kern="0" spc="70" dirty="0" smtClean="0">
                <a:latin typeface="Arial"/>
                <a:cs typeface="Arial"/>
              </a:rPr>
              <a:t>Week </a:t>
            </a:r>
            <a:r>
              <a:rPr lang="en-US" sz="2650" b="1" kern="0" spc="70" dirty="0">
                <a:latin typeface="Arial"/>
                <a:cs typeface="Arial"/>
              </a:rPr>
              <a:t>at an all-time high!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1346" y="2705835"/>
            <a:ext cx="29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Crore Investment committed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0941" y="4080237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102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7347" y="4370858"/>
            <a:ext cx="26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represented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0941" y="4993513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215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631" y="5223838"/>
            <a:ext cx="26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Exhibitors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6379" y="1987646"/>
            <a:ext cx="2585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1,05,000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69366" y="2764220"/>
            <a:ext cx="305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Crore of Business Enquiries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3944" y="3134207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150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7153" y="3274331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 under Make in India Week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3944" y="4066934"/>
            <a:ext cx="1728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1,245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6658" y="4172569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Speakers – National and International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3944" y="4993513"/>
            <a:ext cx="1728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8,245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2237" y="5096838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B2B,B2G and G2G </a:t>
            </a:r>
            <a:r>
              <a:rPr lang="en-US" dirty="0" smtClean="0"/>
              <a:t>meetings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85606" y="3134207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5606" y="4066934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5606" y="4993513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73329" y="2370647"/>
            <a:ext cx="0" cy="340013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253" y="3530696"/>
            <a:ext cx="2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Visitors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940" y="1985710"/>
            <a:ext cx="4097387" cy="830997"/>
            <a:chOff x="400940" y="1985710"/>
            <a:chExt cx="4097387" cy="830997"/>
          </a:xfrm>
        </p:grpSpPr>
        <p:sp>
          <p:nvSpPr>
            <p:cNvPr id="20" name="Rectangle 19"/>
            <p:cNvSpPr/>
            <p:nvPr/>
          </p:nvSpPr>
          <p:spPr>
            <a:xfrm>
              <a:off x="400940" y="1985710"/>
              <a:ext cx="409738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atin typeface="Arial"/>
                  <a:cs typeface="Arial"/>
                </a:rPr>
                <a:t>&gt;    15,20,000</a:t>
              </a:r>
              <a:endParaRPr lang="en-US" sz="4800" b="1" dirty="0"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69" y="2137249"/>
              <a:ext cx="398777" cy="58660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97" y="2204735"/>
            <a:ext cx="334749" cy="4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6" y="740046"/>
            <a:ext cx="8229600" cy="69486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9739094"/>
              </p:ext>
            </p:extLst>
          </p:nvPr>
        </p:nvGraphicFramePr>
        <p:xfrm>
          <a:off x="529295" y="1549791"/>
          <a:ext cx="8277079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5560498"/>
                <a:gridCol w="2716581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PMs, Deputy PM and Foreign Ministers</a:t>
                      </a:r>
                      <a:endParaRPr lang="en-GB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of India Ministers</a:t>
                      </a:r>
                      <a:endParaRPr lang="en-GB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Ministers and State Ministers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None/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CEOs and CXOs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companies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Companies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Delegates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1" y="973506"/>
            <a:ext cx="8001000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50" b="1" kern="0" spc="70" dirty="0">
                <a:latin typeface="Arial"/>
                <a:cs typeface="Arial"/>
              </a:rPr>
              <a:t>EVENTS (Seminars, Knowledge sharing sessions, </a:t>
            </a:r>
            <a:r>
              <a:rPr lang="en-US" sz="2650" b="1" kern="0" spc="70" dirty="0" smtClean="0">
                <a:latin typeface="Arial"/>
                <a:cs typeface="Arial"/>
              </a:rPr>
              <a:t>Other activities)</a:t>
            </a:r>
            <a:endParaRPr lang="en-US" sz="2650" b="1" kern="0" spc="70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4699537"/>
              </p:ext>
            </p:extLst>
          </p:nvPr>
        </p:nvGraphicFramePr>
        <p:xfrm>
          <a:off x="533400" y="2387600"/>
          <a:ext cx="800100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000750"/>
                <a:gridCol w="200025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 under Make in India Week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in Make in India Centre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speakers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None/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1,245</a:t>
                      </a:r>
                      <a:endParaRPr lang="en-GB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in events and seminars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MIIC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65,500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777" y="1227506"/>
            <a:ext cx="4801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800" b="1" dirty="0">
                <a:latin typeface="Arial"/>
                <a:cs typeface="Arial"/>
              </a:rPr>
              <a:t>B2B / B2G / G2G </a:t>
            </a:r>
            <a:r>
              <a:rPr lang="en-GB" sz="2800" b="1" dirty="0" smtClean="0">
                <a:latin typeface="Arial"/>
                <a:cs typeface="Arial"/>
              </a:rPr>
              <a:t>Meetings</a:t>
            </a:r>
            <a:r>
              <a:rPr lang="en-US" sz="2650" b="1" kern="0" spc="70" dirty="0" smtClean="0">
                <a:latin typeface="Arial"/>
                <a:cs typeface="Arial"/>
              </a:rPr>
              <a:t>	</a:t>
            </a:r>
            <a:endParaRPr lang="en-US" sz="2650" b="1" kern="0" spc="7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21707"/>
              </p:ext>
            </p:extLst>
          </p:nvPr>
        </p:nvGraphicFramePr>
        <p:xfrm>
          <a:off x="539748" y="2462211"/>
          <a:ext cx="7662864" cy="276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744"/>
                <a:gridCol w="1577120"/>
              </a:tblGrid>
              <a:tr h="9202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Business – to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– Business 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6,800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22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Business –</a:t>
                      </a:r>
                      <a:r>
                        <a:rPr lang="en-US" sz="3200" b="0" baseline="0" dirty="0" smtClean="0"/>
                        <a:t> to – Government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/>
                        <a:t>1,400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22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Government – to – Government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/>
                        <a:t>45</a:t>
                      </a:r>
                      <a:endParaRPr lang="en-US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92" y="843508"/>
            <a:ext cx="849782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kern="0" spc="70" dirty="0" smtClean="0">
                <a:latin typeface="Arial"/>
                <a:cs typeface="Arial"/>
              </a:rPr>
              <a:t> </a:t>
            </a:r>
            <a:r>
              <a:rPr lang="en-US" kern="0" spc="70" dirty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Sterlite </a:t>
            </a:r>
            <a:r>
              <a:rPr lang="en-US" b="1" kern="0" spc="70" dirty="0">
                <a:latin typeface="Arial"/>
                <a:cs typeface="Arial"/>
              </a:rPr>
              <a:t>Group company </a:t>
            </a:r>
            <a:r>
              <a:rPr lang="en-US" b="1" kern="0" spc="70" dirty="0" err="1">
                <a:latin typeface="Arial"/>
                <a:cs typeface="Arial"/>
              </a:rPr>
              <a:t>TwinStar</a:t>
            </a:r>
            <a:r>
              <a:rPr lang="en-US" b="1" kern="0" spc="70" dirty="0">
                <a:latin typeface="Arial"/>
                <a:cs typeface="Arial"/>
              </a:rPr>
              <a:t> Display Technologies </a:t>
            </a:r>
            <a:r>
              <a:rPr lang="en-US" kern="0" spc="70" dirty="0" smtClean="0">
                <a:latin typeface="Arial"/>
                <a:cs typeface="Arial"/>
              </a:rPr>
              <a:t>&amp; MIDC for LCD </a:t>
            </a:r>
            <a:r>
              <a:rPr lang="en-US" kern="0" spc="70" dirty="0">
                <a:latin typeface="Arial"/>
                <a:cs typeface="Arial"/>
              </a:rPr>
              <a:t>manufacturing unit in technical collaboration with </a:t>
            </a:r>
            <a:r>
              <a:rPr lang="en-US" kern="0" spc="70" dirty="0" err="1">
                <a:latin typeface="Arial"/>
                <a:cs typeface="Arial"/>
              </a:rPr>
              <a:t>Autron</a:t>
            </a:r>
            <a:r>
              <a:rPr lang="en-US" kern="0" spc="70" dirty="0">
                <a:latin typeface="Arial"/>
                <a:cs typeface="Arial"/>
              </a:rPr>
              <a:t> of Taiwan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BAE </a:t>
            </a:r>
            <a:r>
              <a:rPr lang="en-US" b="1" kern="0" spc="70" dirty="0">
                <a:latin typeface="Arial"/>
                <a:cs typeface="Arial"/>
              </a:rPr>
              <a:t>Systems and Mahindra </a:t>
            </a:r>
            <a:r>
              <a:rPr lang="en-US" kern="0" spc="70" dirty="0">
                <a:latin typeface="Arial"/>
                <a:cs typeface="Arial"/>
              </a:rPr>
              <a:t>for assembling and testing of M777 </a:t>
            </a:r>
            <a:r>
              <a:rPr lang="en-US" kern="0" spc="70" dirty="0" smtClean="0">
                <a:latin typeface="Arial"/>
                <a:cs typeface="Arial"/>
              </a:rPr>
              <a:t>Howitzers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ORACLE’s USD 400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 investment in India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set up 9 incubation center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err="1" smtClean="0">
                <a:latin typeface="Arial"/>
                <a:cs typeface="Arial"/>
              </a:rPr>
              <a:t>Trivitron</a:t>
            </a:r>
            <a:r>
              <a:rPr lang="en-US" b="1" kern="0" spc="70" dirty="0" smtClean="0">
                <a:latin typeface="Arial"/>
                <a:cs typeface="Arial"/>
              </a:rPr>
              <a:t> </a:t>
            </a:r>
            <a:r>
              <a:rPr lang="en-US" kern="0" spc="70" dirty="0" smtClean="0">
                <a:latin typeface="Arial"/>
                <a:cs typeface="Arial"/>
              </a:rPr>
              <a:t>healthcare manufacturing unit in </a:t>
            </a:r>
            <a:r>
              <a:rPr lang="en-US" b="1" kern="0" spc="70" dirty="0" smtClean="0">
                <a:latin typeface="Arial"/>
                <a:cs typeface="Arial"/>
              </a:rPr>
              <a:t>Chennai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Gujarat </a:t>
            </a:r>
            <a:r>
              <a:rPr lang="en-US" b="1" kern="0" spc="70" dirty="0">
                <a:latin typeface="Arial"/>
                <a:cs typeface="Arial"/>
              </a:rPr>
              <a:t>Government and Vestas </a:t>
            </a:r>
            <a:r>
              <a:rPr lang="en-US" kern="0" spc="70" dirty="0">
                <a:latin typeface="Arial"/>
                <a:cs typeface="Arial"/>
              </a:rPr>
              <a:t>(Denmark) </a:t>
            </a:r>
            <a:r>
              <a:rPr lang="en-US" kern="0" spc="70" dirty="0" smtClean="0">
                <a:latin typeface="Arial"/>
                <a:cs typeface="Arial"/>
              </a:rPr>
              <a:t>for </a:t>
            </a:r>
            <a:r>
              <a:rPr lang="en-US" kern="0" spc="70" dirty="0">
                <a:latin typeface="Arial"/>
                <a:cs typeface="Arial"/>
              </a:rPr>
              <a:t>wind mill blades </a:t>
            </a:r>
            <a:r>
              <a:rPr lang="en-US" kern="0" spc="70" dirty="0" smtClean="0">
                <a:latin typeface="Arial"/>
                <a:cs typeface="Arial"/>
              </a:rPr>
              <a:t>manufacturing </a:t>
            </a:r>
            <a:r>
              <a:rPr lang="en-US" kern="0" spc="70" dirty="0">
                <a:latin typeface="Arial"/>
                <a:cs typeface="Arial"/>
              </a:rPr>
              <a:t>unit at </a:t>
            </a:r>
            <a:r>
              <a:rPr lang="en-US" kern="0" spc="70" dirty="0" smtClean="0">
                <a:latin typeface="Arial"/>
                <a:cs typeface="Arial"/>
              </a:rPr>
              <a:t>Ahmedabad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Raymond Industries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1400 crore for manufacturing linen yarn and fabric facility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kern="0" spc="70" dirty="0">
              <a:latin typeface="Arial"/>
              <a:cs typeface="Arial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4461" y="1108753"/>
            <a:ext cx="8600049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 smtClean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Mahindra &amp; Mahindra: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Investment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8000 crores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Nashik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6500 crores,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1,500 crore)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Gujarat Government and Tar Kovacs Systems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(France) for offshore platform to develop marine applications in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Gujarat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Tar Kovacs and Government of Karnataka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for setting up ocean based renewable energy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Yes Bank and IREDA for financing of renewable power projects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Ascendas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4571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| Employment: 1.09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Lakh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kern="0" spc="7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0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1252643"/>
            <a:ext cx="8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Mercedes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1500 crore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Employment: 4270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Rashtriya</a:t>
            </a: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 Chemicals and Fertilizers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6204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 | Employment: 140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Godrej Industries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3000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 | Employment: 2000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JSW Jaigarh Port Ltd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6000 crores | Employment: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CREDAI and MCHI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for 5.7 Lakh affordable homes with an investment of Rs.1.1 lakh  crore and 7.6 lakh jobs</a:t>
            </a:r>
            <a:endParaRPr lang="en-US" sz="2000" kern="0" spc="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15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967</Words>
  <Application>Microsoft Office PowerPoint</Application>
  <PresentationFormat>On-screen Show (4:3)</PresentationFormat>
  <Paragraphs>164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Wingdings</vt:lpstr>
      <vt:lpstr>Office Theme</vt:lpstr>
      <vt:lpstr>think-cell Slide</vt:lpstr>
      <vt:lpstr>PowerPoint Presentation</vt:lpstr>
      <vt:lpstr>The biggest showcase of  India’s manufacturing prowess</vt:lpstr>
      <vt:lpstr>PowerPoint Presentation</vt:lpstr>
      <vt:lpstr>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singh</dc:creator>
  <cp:lastModifiedBy>user</cp:lastModifiedBy>
  <cp:revision>60</cp:revision>
  <dcterms:created xsi:type="dcterms:W3CDTF">2016-02-17T12:24:11Z</dcterms:created>
  <dcterms:modified xsi:type="dcterms:W3CDTF">2016-02-23T07:56:49Z</dcterms:modified>
</cp:coreProperties>
</file>